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93" r:id="rId2"/>
    <p:sldId id="294" r:id="rId3"/>
    <p:sldId id="295" r:id="rId4"/>
    <p:sldId id="262" r:id="rId5"/>
    <p:sldId id="263" r:id="rId6"/>
    <p:sldId id="277" r:id="rId7"/>
    <p:sldId id="278" r:id="rId8"/>
    <p:sldId id="279" r:id="rId9"/>
    <p:sldId id="280" r:id="rId10"/>
    <p:sldId id="281" r:id="rId11"/>
    <p:sldId id="282" r:id="rId12"/>
    <p:sldId id="264" r:id="rId13"/>
    <p:sldId id="287" r:id="rId14"/>
    <p:sldId id="291" r:id="rId15"/>
    <p:sldId id="296" r:id="rId16"/>
    <p:sldId id="297" r:id="rId17"/>
    <p:sldId id="298" r:id="rId18"/>
    <p:sldId id="299" r:id="rId19"/>
    <p:sldId id="300" r:id="rId20"/>
    <p:sldId id="301" r:id="rId2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82" autoAdjust="0"/>
    <p:restoredTop sz="79622" autoAdjust="0"/>
  </p:normalViewPr>
  <p:slideViewPr>
    <p:cSldViewPr snapToGrid="0">
      <p:cViewPr varScale="1">
        <p:scale>
          <a:sx n="56" d="100"/>
          <a:sy n="56" d="100"/>
        </p:scale>
        <p:origin x="788" y="2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60D928-A24D-427D-935E-920196E068C3}" type="datetimeFigureOut">
              <a:rPr lang="it-IT" smtClean="0"/>
              <a:t>02/04/2019</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EEE0AF-4773-4C35-8F6C-163C3FA93E8A}" type="slidenum">
              <a:rPr lang="it-IT" smtClean="0"/>
              <a:t>‹N›</a:t>
            </a:fld>
            <a:endParaRPr lang="it-IT"/>
          </a:p>
        </p:txBody>
      </p:sp>
    </p:spTree>
    <p:extLst>
      <p:ext uri="{BB962C8B-B14F-4D97-AF65-F5344CB8AC3E}">
        <p14:creationId xmlns:p14="http://schemas.microsoft.com/office/powerpoint/2010/main" val="2515900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1</a:t>
            </a:fld>
            <a:endParaRPr lang="it-IT"/>
          </a:p>
        </p:txBody>
      </p:sp>
    </p:spTree>
    <p:extLst>
      <p:ext uri="{BB962C8B-B14F-4D97-AF65-F5344CB8AC3E}">
        <p14:creationId xmlns:p14="http://schemas.microsoft.com/office/powerpoint/2010/main" val="12639277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2</a:t>
            </a:fld>
            <a:endParaRPr lang="it-IT"/>
          </a:p>
        </p:txBody>
      </p:sp>
    </p:spTree>
    <p:extLst>
      <p:ext uri="{BB962C8B-B14F-4D97-AF65-F5344CB8AC3E}">
        <p14:creationId xmlns:p14="http://schemas.microsoft.com/office/powerpoint/2010/main" val="3442908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3</a:t>
            </a:fld>
            <a:endParaRPr lang="it-IT"/>
          </a:p>
        </p:txBody>
      </p:sp>
    </p:spTree>
    <p:extLst>
      <p:ext uri="{BB962C8B-B14F-4D97-AF65-F5344CB8AC3E}">
        <p14:creationId xmlns:p14="http://schemas.microsoft.com/office/powerpoint/2010/main" val="2431166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193541DB-D408-4DD5-B388-502C2C7D05F8}" type="slidenum">
              <a:rPr lang="it-IT" smtClean="0"/>
              <a:t>6</a:t>
            </a:fld>
            <a:endParaRPr lang="it-IT"/>
          </a:p>
        </p:txBody>
      </p:sp>
    </p:spTree>
    <p:extLst>
      <p:ext uri="{BB962C8B-B14F-4D97-AF65-F5344CB8AC3E}">
        <p14:creationId xmlns:p14="http://schemas.microsoft.com/office/powerpoint/2010/main" val="1859373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193541DB-D408-4DD5-B388-502C2C7D05F8}" type="slidenum">
              <a:rPr lang="it-IT" smtClean="0"/>
              <a:t>7</a:t>
            </a:fld>
            <a:endParaRPr lang="it-IT"/>
          </a:p>
        </p:txBody>
      </p:sp>
    </p:spTree>
    <p:extLst>
      <p:ext uri="{BB962C8B-B14F-4D97-AF65-F5344CB8AC3E}">
        <p14:creationId xmlns:p14="http://schemas.microsoft.com/office/powerpoint/2010/main" val="1303378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193541DB-D408-4DD5-B388-502C2C7D05F8}" type="slidenum">
              <a:rPr lang="it-IT" smtClean="0"/>
              <a:t>8</a:t>
            </a:fld>
            <a:endParaRPr lang="it-IT"/>
          </a:p>
        </p:txBody>
      </p:sp>
    </p:spTree>
    <p:extLst>
      <p:ext uri="{BB962C8B-B14F-4D97-AF65-F5344CB8AC3E}">
        <p14:creationId xmlns:p14="http://schemas.microsoft.com/office/powerpoint/2010/main" val="2613551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193541DB-D408-4DD5-B388-502C2C7D05F8}" type="slidenum">
              <a:rPr lang="it-IT" smtClean="0"/>
              <a:t>9</a:t>
            </a:fld>
            <a:endParaRPr lang="it-IT"/>
          </a:p>
        </p:txBody>
      </p:sp>
    </p:spTree>
    <p:extLst>
      <p:ext uri="{BB962C8B-B14F-4D97-AF65-F5344CB8AC3E}">
        <p14:creationId xmlns:p14="http://schemas.microsoft.com/office/powerpoint/2010/main" val="1372493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193541DB-D408-4DD5-B388-502C2C7D05F8}" type="slidenum">
              <a:rPr lang="it-IT" smtClean="0"/>
              <a:t>10</a:t>
            </a:fld>
            <a:endParaRPr lang="it-IT"/>
          </a:p>
        </p:txBody>
      </p:sp>
    </p:spTree>
    <p:extLst>
      <p:ext uri="{BB962C8B-B14F-4D97-AF65-F5344CB8AC3E}">
        <p14:creationId xmlns:p14="http://schemas.microsoft.com/office/powerpoint/2010/main" val="22987441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193541DB-D408-4DD5-B388-502C2C7D05F8}" type="slidenum">
              <a:rPr lang="it-IT" smtClean="0"/>
              <a:t>11</a:t>
            </a:fld>
            <a:endParaRPr lang="it-IT"/>
          </a:p>
        </p:txBody>
      </p:sp>
    </p:spTree>
    <p:extLst>
      <p:ext uri="{BB962C8B-B14F-4D97-AF65-F5344CB8AC3E}">
        <p14:creationId xmlns:p14="http://schemas.microsoft.com/office/powerpoint/2010/main" val="7266068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12</a:t>
            </a:fld>
            <a:endParaRPr lang="it-IT"/>
          </a:p>
        </p:txBody>
      </p:sp>
    </p:spTree>
    <p:extLst>
      <p:ext uri="{BB962C8B-B14F-4D97-AF65-F5344CB8AC3E}">
        <p14:creationId xmlns:p14="http://schemas.microsoft.com/office/powerpoint/2010/main" val="38526903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13</a:t>
            </a:fld>
            <a:endParaRPr lang="it-IT"/>
          </a:p>
        </p:txBody>
      </p:sp>
    </p:spTree>
    <p:extLst>
      <p:ext uri="{BB962C8B-B14F-4D97-AF65-F5344CB8AC3E}">
        <p14:creationId xmlns:p14="http://schemas.microsoft.com/office/powerpoint/2010/main" val="16693389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14</a:t>
            </a:fld>
            <a:endParaRPr lang="it-IT"/>
          </a:p>
        </p:txBody>
      </p:sp>
    </p:spTree>
    <p:extLst>
      <p:ext uri="{BB962C8B-B14F-4D97-AF65-F5344CB8AC3E}">
        <p14:creationId xmlns:p14="http://schemas.microsoft.com/office/powerpoint/2010/main" val="40155796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17</a:t>
            </a:fld>
            <a:endParaRPr lang="it-IT"/>
          </a:p>
        </p:txBody>
      </p:sp>
    </p:spTree>
    <p:extLst>
      <p:ext uri="{BB962C8B-B14F-4D97-AF65-F5344CB8AC3E}">
        <p14:creationId xmlns:p14="http://schemas.microsoft.com/office/powerpoint/2010/main" val="36062990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18</a:t>
            </a:fld>
            <a:endParaRPr lang="it-IT"/>
          </a:p>
        </p:txBody>
      </p:sp>
    </p:spTree>
    <p:extLst>
      <p:ext uri="{BB962C8B-B14F-4D97-AF65-F5344CB8AC3E}">
        <p14:creationId xmlns:p14="http://schemas.microsoft.com/office/powerpoint/2010/main" val="3146669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19</a:t>
            </a:fld>
            <a:endParaRPr lang="it-IT"/>
          </a:p>
        </p:txBody>
      </p:sp>
    </p:spTree>
    <p:extLst>
      <p:ext uri="{BB962C8B-B14F-4D97-AF65-F5344CB8AC3E}">
        <p14:creationId xmlns:p14="http://schemas.microsoft.com/office/powerpoint/2010/main" val="3537438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9EEE0AF-4773-4C35-8F6C-163C3FA93E8A}" type="slidenum">
              <a:rPr lang="it-IT" smtClean="0"/>
              <a:t>20</a:t>
            </a:fld>
            <a:endParaRPr lang="it-IT"/>
          </a:p>
        </p:txBody>
      </p:sp>
    </p:spTree>
    <p:extLst>
      <p:ext uri="{BB962C8B-B14F-4D97-AF65-F5344CB8AC3E}">
        <p14:creationId xmlns:p14="http://schemas.microsoft.com/office/powerpoint/2010/main" val="4168760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7E183DFA-FA90-44A2-858C-4C4DDDE8A764}" type="datetimeFigureOut">
              <a:rPr lang="it-IT" smtClean="0"/>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305514700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7E183DFA-FA90-44A2-858C-4C4DDDE8A764}" type="datetimeFigureOut">
              <a:rPr lang="it-IT" smtClean="0"/>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3416002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7E183DFA-FA90-44A2-858C-4C4DDDE8A764}" type="datetimeFigureOut">
              <a:rPr lang="it-IT" smtClean="0"/>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3363895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7E183DFA-FA90-44A2-858C-4C4DDDE8A764}" type="datetimeFigureOut">
              <a:rPr lang="it-IT" smtClean="0"/>
              <a:t>02/04/2019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890277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7E183DFA-FA90-44A2-858C-4C4DDDE8A764}" type="datetimeFigureOut">
              <a:rPr lang="it-IT" smtClean="0"/>
              <a:t>02/04/2019</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3252584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7E183DFA-FA90-44A2-858C-4C4DDDE8A764}" type="datetimeFigureOut">
              <a:rPr lang="it-IT" smtClean="0"/>
              <a:t>02/04/2019</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236505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7E183DFA-FA90-44A2-858C-4C4DDDE8A764}" type="datetimeFigureOut">
              <a:rPr lang="it-IT" smtClean="0"/>
              <a:t>02/04/2019</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3507680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7E183DFA-FA90-44A2-858C-4C4DDDE8A764}" type="datetimeFigureOut">
              <a:rPr lang="it-IT" smtClean="0"/>
              <a:t>02/04/2019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1328238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7E183DFA-FA90-44A2-858C-4C4DDDE8A764}" type="datetimeFigureOut">
              <a:rPr lang="it-IT" smtClean="0"/>
              <a:t>02/04/2019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1496792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7E183DFA-FA90-44A2-858C-4C4DDDE8A764}" type="datetimeFigureOut">
              <a:rPr lang="it-IT" smtClean="0"/>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2863972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7E183DFA-FA90-44A2-858C-4C4DDDE8A764}" type="datetimeFigureOut">
              <a:rPr lang="it-IT" smtClean="0"/>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F4CB4AD-18D6-46A1-A52E-94E70724E058}" type="slidenum">
              <a:rPr lang="it-IT" smtClean="0"/>
              <a:t>‹N›</a:t>
            </a:fld>
            <a:endParaRPr lang="it-IT"/>
          </a:p>
        </p:txBody>
      </p:sp>
    </p:spTree>
    <p:extLst>
      <p:ext uri="{BB962C8B-B14F-4D97-AF65-F5344CB8AC3E}">
        <p14:creationId xmlns:p14="http://schemas.microsoft.com/office/powerpoint/2010/main" val="70600102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183DFA-FA90-44A2-858C-4C4DDDE8A764}" type="datetimeFigureOut">
              <a:rPr lang="it-IT" smtClean="0"/>
              <a:t>02/04/2019</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4CB4AD-18D6-46A1-A52E-94E70724E058}" type="slidenum">
              <a:rPr lang="it-IT" smtClean="0"/>
              <a:t>‹N›</a:t>
            </a:fld>
            <a:endParaRPr lang="it-IT"/>
          </a:p>
        </p:txBody>
      </p:sp>
    </p:spTree>
    <p:extLst>
      <p:ext uri="{BB962C8B-B14F-4D97-AF65-F5344CB8AC3E}">
        <p14:creationId xmlns:p14="http://schemas.microsoft.com/office/powerpoint/2010/main" val="34339144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2.xm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3.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6.jpg"/><Relationship Id="rId2" Type="http://schemas.openxmlformats.org/officeDocument/2006/relationships/audio" Target="../media/media4.wma"/><Relationship Id="rId1" Type="http://schemas.microsoft.com/office/2007/relationships/media" Target="../media/media4.wm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slideLayout" Target="../slideLayouts/slideLayout1.xml"/><Relationship Id="rId7" Type="http://schemas.openxmlformats.org/officeDocument/2006/relationships/image" Target="../media/image6.jpg"/><Relationship Id="rId2" Type="http://schemas.openxmlformats.org/officeDocument/2006/relationships/audio" Target="../media/media5.wma"/><Relationship Id="rId1" Type="http://schemas.microsoft.com/office/2007/relationships/media" Target="../media/media5.wm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ma"/><Relationship Id="rId1" Type="http://schemas.microsoft.com/office/2007/relationships/media" Target="../media/media6.wma"/><Relationship Id="rId6" Type="http://schemas.openxmlformats.org/officeDocument/2006/relationships/image" Target="../media/image2.png"/><Relationship Id="rId5" Type="http://schemas.openxmlformats.org/officeDocument/2006/relationships/image" Target="../media/image9.jp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ma"/><Relationship Id="rId1" Type="http://schemas.microsoft.com/office/2007/relationships/media" Target="../media/media7.wma"/><Relationship Id="rId6" Type="http://schemas.openxmlformats.org/officeDocument/2006/relationships/image" Target="../media/image2.png"/><Relationship Id="rId5" Type="http://schemas.openxmlformats.org/officeDocument/2006/relationships/image" Target="../media/image10.jp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wma"/><Relationship Id="rId1" Type="http://schemas.microsoft.com/office/2007/relationships/media" Target="../media/media8.wma"/><Relationship Id="rId6" Type="http://schemas.openxmlformats.org/officeDocument/2006/relationships/image" Target="../media/image2.png"/><Relationship Id="rId5" Type="http://schemas.openxmlformats.org/officeDocument/2006/relationships/image" Target="../media/image11.jp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wma"/><Relationship Id="rId1" Type="http://schemas.microsoft.com/office/2007/relationships/media" Target="../media/media9.wma"/><Relationship Id="rId6" Type="http://schemas.openxmlformats.org/officeDocument/2006/relationships/image" Target="../media/image2.png"/><Relationship Id="rId5" Type="http://schemas.openxmlformats.org/officeDocument/2006/relationships/image" Target="../media/image12.jp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wma"/><Relationship Id="rId1" Type="http://schemas.microsoft.com/office/2007/relationships/media" Target="../media/media10.wma"/><Relationship Id="rId6" Type="http://schemas.openxmlformats.org/officeDocument/2006/relationships/image" Target="../media/image2.png"/><Relationship Id="rId5" Type="http://schemas.openxmlformats.org/officeDocument/2006/relationships/image" Target="../media/image13.jp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wma"/><Relationship Id="rId1" Type="http://schemas.microsoft.com/office/2007/relationships/media" Target="../media/media11.wma"/><Relationship Id="rId6" Type="http://schemas.openxmlformats.org/officeDocument/2006/relationships/image" Target="../media/image2.png"/><Relationship Id="rId5" Type="http://schemas.openxmlformats.org/officeDocument/2006/relationships/image" Target="../media/image14.jp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2.wma"/><Relationship Id="rId1" Type="http://schemas.microsoft.com/office/2007/relationships/media" Target="../media/media12.wm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10.xml"/><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3.wma"/><Relationship Id="rId1" Type="http://schemas.microsoft.com/office/2007/relationships/media" Target="../media/media13.wma"/><Relationship Id="rId6" Type="http://schemas.openxmlformats.org/officeDocument/2006/relationships/image" Target="../media/image4.png"/><Relationship Id="rId5" Type="http://schemas.openxmlformats.org/officeDocument/2006/relationships/image" Target="../media/image3.jpeg"/><Relationship Id="rId10" Type="http://schemas.openxmlformats.org/officeDocument/2006/relationships/image" Target="../media/image2.png"/><Relationship Id="rId4" Type="http://schemas.openxmlformats.org/officeDocument/2006/relationships/notesSlide" Target="../notesSlides/notesSlide11.xml"/><Relationship Id="rId9" Type="http://schemas.openxmlformats.org/officeDocument/2006/relationships/image" Target="../media/image15.jpg"/></Relationships>
</file>

<file path=ppt/slides/_rels/slide14.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4.wma"/><Relationship Id="rId1" Type="http://schemas.microsoft.com/office/2007/relationships/media" Target="../media/media14.wm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12.xml"/><Relationship Id="rId9"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slideLayout" Target="../slideLayouts/slideLayout1.xml"/><Relationship Id="rId7" Type="http://schemas.openxmlformats.org/officeDocument/2006/relationships/image" Target="../media/image6.jpg"/><Relationship Id="rId2" Type="http://schemas.openxmlformats.org/officeDocument/2006/relationships/audio" Target="../media/media15.wma"/><Relationship Id="rId1" Type="http://schemas.microsoft.com/office/2007/relationships/media" Target="../media/media15.wma"/><Relationship Id="rId6" Type="http://schemas.openxmlformats.org/officeDocument/2006/relationships/image" Target="../media/image5.png"/><Relationship Id="rId11" Type="http://schemas.openxmlformats.org/officeDocument/2006/relationships/image" Target="../media/image2.png"/><Relationship Id="rId5" Type="http://schemas.openxmlformats.org/officeDocument/2006/relationships/image" Target="../media/image4.png"/><Relationship Id="rId10" Type="http://schemas.openxmlformats.org/officeDocument/2006/relationships/image" Target="../media/image18.png"/><Relationship Id="rId4" Type="http://schemas.openxmlformats.org/officeDocument/2006/relationships/image" Target="../media/image3.jpeg"/><Relationship Id="rId9" Type="http://schemas.openxmlformats.org/officeDocument/2006/relationships/image" Target="../media/image17.png"/></Relationships>
</file>

<file path=ppt/slides/_rels/slide1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slideLayout" Target="../slideLayouts/slideLayout1.xml"/><Relationship Id="rId7" Type="http://schemas.openxmlformats.org/officeDocument/2006/relationships/image" Target="../media/image6.jpg"/><Relationship Id="rId2" Type="http://schemas.openxmlformats.org/officeDocument/2006/relationships/audio" Target="../media/media16.wma"/><Relationship Id="rId1" Type="http://schemas.microsoft.com/office/2007/relationships/media" Target="../media/media16.wma"/><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2.png"/><Relationship Id="rId4" Type="http://schemas.openxmlformats.org/officeDocument/2006/relationships/image" Target="../media/image3.jpeg"/><Relationship Id="rId9" Type="http://schemas.openxmlformats.org/officeDocument/2006/relationships/image" Target="../media/image20.jpeg"/></Relationships>
</file>

<file path=ppt/slides/_rels/slide17.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7.wma"/><Relationship Id="rId1" Type="http://schemas.microsoft.com/office/2007/relationships/media" Target="../media/media17.wma"/><Relationship Id="rId6" Type="http://schemas.openxmlformats.org/officeDocument/2006/relationships/image" Target="../media/image4.png"/><Relationship Id="rId5" Type="http://schemas.openxmlformats.org/officeDocument/2006/relationships/image" Target="../media/image3.jpeg"/><Relationship Id="rId10" Type="http://schemas.openxmlformats.org/officeDocument/2006/relationships/image" Target="../media/image2.png"/><Relationship Id="rId4" Type="http://schemas.openxmlformats.org/officeDocument/2006/relationships/notesSlide" Target="../notesSlides/notesSlide13.xml"/><Relationship Id="rId9" Type="http://schemas.openxmlformats.org/officeDocument/2006/relationships/image" Target="../media/image21.png"/></Relationships>
</file>

<file path=ppt/slides/_rels/slide18.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8.wma"/><Relationship Id="rId1" Type="http://schemas.microsoft.com/office/2007/relationships/media" Target="../media/media18.wma"/><Relationship Id="rId6" Type="http://schemas.openxmlformats.org/officeDocument/2006/relationships/image" Target="../media/image4.png"/><Relationship Id="rId5" Type="http://schemas.openxmlformats.org/officeDocument/2006/relationships/image" Target="../media/image3.jpeg"/><Relationship Id="rId10" Type="http://schemas.openxmlformats.org/officeDocument/2006/relationships/image" Target="../media/image2.png"/><Relationship Id="rId4" Type="http://schemas.openxmlformats.org/officeDocument/2006/relationships/notesSlide" Target="../notesSlides/notesSlide14.xml"/><Relationship Id="rId9" Type="http://schemas.openxmlformats.org/officeDocument/2006/relationships/image" Target="../media/image22.png"/></Relationships>
</file>

<file path=ppt/slides/_rels/slide19.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9.wma"/><Relationship Id="rId1" Type="http://schemas.microsoft.com/office/2007/relationships/media" Target="../media/media19.wma"/><Relationship Id="rId6" Type="http://schemas.openxmlformats.org/officeDocument/2006/relationships/image" Target="../media/image4.png"/><Relationship Id="rId5" Type="http://schemas.openxmlformats.org/officeDocument/2006/relationships/image" Target="../media/image3.jpeg"/><Relationship Id="rId10" Type="http://schemas.openxmlformats.org/officeDocument/2006/relationships/image" Target="../media/image2.png"/><Relationship Id="rId4" Type="http://schemas.openxmlformats.org/officeDocument/2006/relationships/notesSlide" Target="../notesSlides/notesSlide15.xml"/><Relationship Id="rId9" Type="http://schemas.openxmlformats.org/officeDocument/2006/relationships/image" Target="../media/image23.png"/></Relationships>
</file>

<file path=ppt/slides/_rels/slide20.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20.wma"/><Relationship Id="rId1" Type="http://schemas.microsoft.com/office/2007/relationships/media" Target="../media/media20.wm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16.xml"/><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68" y="-82378"/>
            <a:ext cx="12189632" cy="6859333"/>
          </a:xfrm>
          <a:prstGeom prst="rect">
            <a:avLst/>
          </a:prstGeom>
        </p:spPr>
      </p:pic>
      <p:sp>
        <p:nvSpPr>
          <p:cNvPr id="5" name="Rectangle 1"/>
          <p:cNvSpPr txBox="1">
            <a:spLocks noChangeArrowheads="1"/>
          </p:cNvSpPr>
          <p:nvPr/>
        </p:nvSpPr>
        <p:spPr>
          <a:xfrm>
            <a:off x="800063" y="1053142"/>
            <a:ext cx="9304057" cy="567126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t>Design for sustainability and ICT: </a:t>
            </a:r>
            <a:endParaRPr lang="en-US" sz="3200" b="1" dirty="0" smtClean="0"/>
          </a:p>
          <a:p>
            <a:r>
              <a:rPr lang="en-US" sz="3200" b="1" dirty="0" smtClean="0"/>
              <a:t>a </a:t>
            </a:r>
            <a:r>
              <a:rPr lang="en-US" sz="3200" b="1" dirty="0"/>
              <a:t>household prototype for waste water </a:t>
            </a:r>
            <a:r>
              <a:rPr lang="en-US" sz="3200" b="1" dirty="0" smtClean="0"/>
              <a:t>recycling</a:t>
            </a:r>
          </a:p>
          <a:p>
            <a:endParaRPr lang="it-IT" sz="2800" dirty="0" smtClean="0">
              <a:cs typeface="Times New Roman" panose="02020603050405020304" pitchFamily="18" charset="0"/>
            </a:endParaRPr>
          </a:p>
          <a:p>
            <a:r>
              <a:rPr lang="it-IT" sz="2500" dirty="0" smtClean="0"/>
              <a:t>Fiammetta Costa (</a:t>
            </a:r>
            <a:r>
              <a:rPr lang="it-IT" sz="2500" dirty="0"/>
              <a:t>1</a:t>
            </a:r>
            <a:r>
              <a:rPr lang="it-IT" sz="2500" dirty="0" smtClean="0"/>
              <a:t>), Marco </a:t>
            </a:r>
            <a:r>
              <a:rPr lang="it-IT" sz="2500" dirty="0" err="1" smtClean="0"/>
              <a:t>Aureggi</a:t>
            </a:r>
            <a:r>
              <a:rPr lang="it-IT" sz="2500" dirty="0" smtClean="0"/>
              <a:t> (1</a:t>
            </a:r>
            <a:r>
              <a:rPr lang="it-IT" sz="2500" dirty="0"/>
              <a:t>), Luciana Migliore (2</a:t>
            </a:r>
            <a:r>
              <a:rPr lang="it-IT" sz="2500" dirty="0" smtClean="0"/>
              <a:t>), Paolo Perego (</a:t>
            </a:r>
            <a:r>
              <a:rPr lang="it-IT" sz="2500" dirty="0"/>
              <a:t>1), </a:t>
            </a:r>
            <a:r>
              <a:rPr lang="it-IT" sz="2500" dirty="0" smtClean="0"/>
              <a:t>Margherita </a:t>
            </a:r>
            <a:r>
              <a:rPr lang="it-IT" sz="2500" dirty="0" err="1" smtClean="0"/>
              <a:t>Pillan</a:t>
            </a:r>
            <a:r>
              <a:rPr lang="it-IT" sz="2500" dirty="0" smtClean="0"/>
              <a:t> (1), Carlo </a:t>
            </a:r>
            <a:r>
              <a:rPr lang="it-IT" sz="2500" dirty="0"/>
              <a:t>Emilio </a:t>
            </a:r>
            <a:r>
              <a:rPr lang="it-IT" sz="2500" dirty="0" smtClean="0"/>
              <a:t>Standoli (</a:t>
            </a:r>
            <a:r>
              <a:rPr lang="it-IT" sz="2500" dirty="0"/>
              <a:t>1</a:t>
            </a:r>
            <a:r>
              <a:rPr lang="it-IT" sz="2500" dirty="0" smtClean="0"/>
              <a:t>), Giorgio Vignati (</a:t>
            </a:r>
            <a:r>
              <a:rPr lang="it-IT" sz="2500" dirty="0"/>
              <a:t>1</a:t>
            </a:r>
            <a:r>
              <a:rPr lang="it-IT" sz="2500" dirty="0" smtClean="0"/>
              <a:t>)</a:t>
            </a:r>
            <a:endParaRPr lang="it-IT" sz="2500" dirty="0"/>
          </a:p>
          <a:p>
            <a:endParaRPr lang="it-IT" sz="1600" dirty="0">
              <a:ea typeface="Calibri" panose="020F0502020204030204" pitchFamily="34" charset="0"/>
              <a:cs typeface="Times New Roman" panose="02020603050405020304" pitchFamily="18" charset="0"/>
            </a:endParaRPr>
          </a:p>
          <a:p>
            <a:r>
              <a:rPr lang="it-IT" sz="1600" dirty="0"/>
              <a:t>1 </a:t>
            </a:r>
            <a:r>
              <a:rPr lang="it-IT" sz="1600" dirty="0" err="1"/>
              <a:t>Dept</a:t>
            </a:r>
            <a:r>
              <a:rPr lang="it-IT" sz="1600" dirty="0"/>
              <a:t>. of Design, Politecnico di Milano, 20158 Milan, </a:t>
            </a:r>
            <a:r>
              <a:rPr lang="it-IT" sz="1600" dirty="0" err="1" smtClean="0"/>
              <a:t>Italy</a:t>
            </a:r>
            <a:endParaRPr lang="it-IT" sz="1600" dirty="0"/>
          </a:p>
          <a:p>
            <a:r>
              <a:rPr lang="en-US" sz="1600" dirty="0"/>
              <a:t>2 Dept. of Biology, Tor </a:t>
            </a:r>
            <a:r>
              <a:rPr lang="en-US" sz="1600" dirty="0" err="1"/>
              <a:t>Vergata</a:t>
            </a:r>
            <a:r>
              <a:rPr lang="en-US" sz="1600" dirty="0"/>
              <a:t> University, 00133 Rome, </a:t>
            </a:r>
            <a:r>
              <a:rPr lang="en-US" sz="1600" dirty="0" smtClean="0"/>
              <a:t>Italy</a:t>
            </a:r>
            <a:endParaRPr lang="en-US" sz="1600" dirty="0"/>
          </a:p>
          <a:p>
            <a:endParaRPr lang="en-US" sz="1200" dirty="0">
              <a:ea typeface="Calibri" panose="020F0502020204030204" pitchFamily="34" charset="0"/>
              <a:cs typeface="Times New Roman" panose="02020603050405020304" pitchFamily="18" charset="0"/>
            </a:endParaRPr>
          </a:p>
          <a:p>
            <a:endParaRPr lang="en-US" sz="1200" dirty="0">
              <a:ea typeface="Calibri" panose="020F0502020204030204" pitchFamily="34" charset="0"/>
              <a:cs typeface="Times New Roman" panose="02020603050405020304" pitchFamily="18" charset="0"/>
            </a:endParaRPr>
          </a:p>
          <a:p>
            <a:endParaRPr lang="en-US" sz="1200" dirty="0">
              <a:ea typeface="Calibri" panose="020F0502020204030204" pitchFamily="34" charset="0"/>
              <a:cs typeface="Times New Roman" panose="02020603050405020304" pitchFamily="18" charset="0"/>
            </a:endParaRPr>
          </a:p>
          <a:p>
            <a:endParaRPr lang="it-IT" sz="1200" dirty="0">
              <a:ea typeface="Calibri" panose="020F0502020204030204" pitchFamily="34" charset="0"/>
              <a:cs typeface="Times New Roman" panose="02020603050405020304" pitchFamily="18" charset="0"/>
            </a:endParaRPr>
          </a:p>
        </p:txBody>
      </p:sp>
      <p:sp>
        <p:nvSpPr>
          <p:cNvPr id="2" name="Rettangolo 1"/>
          <p:cNvSpPr/>
          <p:nvPr/>
        </p:nvSpPr>
        <p:spPr>
          <a:xfrm>
            <a:off x="2257778" y="5926667"/>
            <a:ext cx="5644444" cy="7977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86572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3" name="Immagin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sp>
        <p:nvSpPr>
          <p:cNvPr id="6" name="Rettangolo 5"/>
          <p:cNvSpPr/>
          <p:nvPr/>
        </p:nvSpPr>
        <p:spPr>
          <a:xfrm>
            <a:off x="651510" y="897254"/>
            <a:ext cx="3771900" cy="4200525"/>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Rectangle 1"/>
          <p:cNvSpPr txBox="1">
            <a:spLocks noChangeArrowheads="1"/>
          </p:cNvSpPr>
          <p:nvPr/>
        </p:nvSpPr>
        <p:spPr>
          <a:xfrm>
            <a:off x="848184" y="1683396"/>
            <a:ext cx="9255936" cy="21881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2400" dirty="0"/>
              <a:t>The aim of this work </a:t>
            </a:r>
            <a:r>
              <a:rPr lang="en-US" sz="2400" dirty="0" smtClean="0"/>
              <a:t>is to </a:t>
            </a:r>
            <a:r>
              <a:rPr lang="en-US" sz="2400" dirty="0"/>
              <a:t>experiment the application of </a:t>
            </a:r>
            <a:r>
              <a:rPr lang="en-US" sz="2400" b="1" dirty="0"/>
              <a:t>interaction design </a:t>
            </a:r>
            <a:r>
              <a:rPr lang="en-US" sz="2400" dirty="0"/>
              <a:t>methodologies and digital technologies to foster the transition toward sustainability. To this purpose, we developed an interactive prototype based on a domestic </a:t>
            </a:r>
            <a:r>
              <a:rPr lang="en-US" sz="2400" b="1" dirty="0"/>
              <a:t>water recycling system </a:t>
            </a:r>
            <a:r>
              <a:rPr lang="en-US" sz="2400" dirty="0"/>
              <a:t>drawn up with life science experts. </a:t>
            </a:r>
            <a:endParaRPr lang="en-US" sz="2400" dirty="0">
              <a:ea typeface="Tahoma" charset="0"/>
              <a:cs typeface="Tahoma" charset="0"/>
            </a:endParaRPr>
          </a:p>
          <a:p>
            <a:pPr algn="just"/>
            <a:endParaRPr lang="en-US" sz="2400" dirty="0">
              <a:ea typeface="Tahoma" charset="0"/>
              <a:cs typeface="Tahoma" charset="0"/>
            </a:endParaRPr>
          </a:p>
          <a:p>
            <a:pPr algn="just"/>
            <a:r>
              <a:rPr lang="en-US" sz="2400" dirty="0"/>
              <a:t>The aim </a:t>
            </a:r>
            <a:r>
              <a:rPr lang="en-US" sz="2400" dirty="0" smtClean="0"/>
              <a:t>is </a:t>
            </a:r>
            <a:r>
              <a:rPr lang="en-US" sz="2400" dirty="0"/>
              <a:t>also to </a:t>
            </a:r>
            <a:r>
              <a:rPr lang="en-US" sz="2400" b="1" dirty="0"/>
              <a:t>experiment a multidisciplinary </a:t>
            </a:r>
            <a:r>
              <a:rPr lang="en-US" sz="2400" dirty="0"/>
              <a:t>approach to </a:t>
            </a:r>
            <a:r>
              <a:rPr lang="en-US" sz="2400" b="1" dirty="0"/>
              <a:t>face environmental problems</a:t>
            </a:r>
            <a:r>
              <a:rPr lang="en-US" sz="2400" dirty="0"/>
              <a:t>.</a:t>
            </a:r>
            <a:endParaRPr lang="en-US" sz="2400" dirty="0">
              <a:ea typeface="Tahoma" charset="0"/>
              <a:cs typeface="Tahoma" charset="0"/>
            </a:endParaRPr>
          </a:p>
        </p:txBody>
      </p:sp>
      <p:sp>
        <p:nvSpPr>
          <p:cNvPr id="8" name="Rettangolo 7"/>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13" name="Audio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783066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3" name="Immagin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sp>
        <p:nvSpPr>
          <p:cNvPr id="6" name="Rettangolo 5"/>
          <p:cNvSpPr/>
          <p:nvPr/>
        </p:nvSpPr>
        <p:spPr>
          <a:xfrm>
            <a:off x="651510" y="897254"/>
            <a:ext cx="3771900" cy="4200525"/>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Rectangle 1"/>
          <p:cNvSpPr txBox="1">
            <a:spLocks noChangeArrowheads="1"/>
          </p:cNvSpPr>
          <p:nvPr/>
        </p:nvSpPr>
        <p:spPr>
          <a:xfrm>
            <a:off x="848184" y="1683396"/>
            <a:ext cx="9255936" cy="21881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2400" dirty="0"/>
              <a:t>The system consists of a </a:t>
            </a:r>
            <a:r>
              <a:rPr lang="en-US" sz="2400" b="1" dirty="0"/>
              <a:t>dishwasher integrated with an indoor planting device</a:t>
            </a:r>
            <a:r>
              <a:rPr lang="en-US" sz="2400" dirty="0"/>
              <a:t>, where the wastewater is treated to make it available for the cultivation of vegetables or for the reuse in following washing </a:t>
            </a:r>
            <a:r>
              <a:rPr lang="en-US" sz="2400" dirty="0" smtClean="0"/>
              <a:t>cycles.</a:t>
            </a:r>
          </a:p>
          <a:p>
            <a:pPr algn="just"/>
            <a:endParaRPr lang="en-US" sz="2400" dirty="0">
              <a:ea typeface="Tahoma" charset="0"/>
              <a:cs typeface="Tahoma" charset="0"/>
            </a:endParaRPr>
          </a:p>
          <a:p>
            <a:pPr algn="just"/>
            <a:r>
              <a:rPr lang="en-US" sz="2400" dirty="0">
                <a:ea typeface="Tahoma" charset="0"/>
                <a:cs typeface="Tahoma" charset="0"/>
              </a:rPr>
              <a:t>This new product will stimulate the development of </a:t>
            </a:r>
            <a:r>
              <a:rPr lang="en-US" sz="2400" b="1" dirty="0">
                <a:ea typeface="Tahoma" charset="0"/>
                <a:cs typeface="Tahoma" charset="0"/>
              </a:rPr>
              <a:t>healthier </a:t>
            </a:r>
            <a:r>
              <a:rPr lang="en-US" sz="2400" b="1" dirty="0" err="1" smtClean="0">
                <a:ea typeface="Tahoma" charset="0"/>
                <a:cs typeface="Tahoma" charset="0"/>
              </a:rPr>
              <a:t>behaviours</a:t>
            </a:r>
            <a:r>
              <a:rPr lang="en-US" sz="2400" dirty="0" smtClean="0">
                <a:ea typeface="Tahoma" charset="0"/>
                <a:cs typeface="Tahoma" charset="0"/>
              </a:rPr>
              <a:t> </a:t>
            </a:r>
            <a:r>
              <a:rPr lang="en-US" sz="2400" dirty="0">
                <a:ea typeface="Tahoma" charset="0"/>
                <a:cs typeface="Tahoma" charset="0"/>
              </a:rPr>
              <a:t>in users. In fact, the in situ production of edible plants will increase their contribution to the diet, reducing simultaneously </a:t>
            </a:r>
            <a:r>
              <a:rPr lang="en-US" sz="2400" dirty="0" smtClean="0">
                <a:ea typeface="Tahoma" charset="0"/>
                <a:cs typeface="Tahoma" charset="0"/>
              </a:rPr>
              <a:t>the environmental </a:t>
            </a:r>
            <a:r>
              <a:rPr lang="en-US" sz="2400" dirty="0">
                <a:ea typeface="Tahoma" charset="0"/>
                <a:cs typeface="Tahoma" charset="0"/>
              </a:rPr>
              <a:t>impact due to the transport of food, produced and marketed in a standard </a:t>
            </a:r>
            <a:r>
              <a:rPr lang="en-US" sz="2400" dirty="0" smtClean="0">
                <a:ea typeface="Tahoma" charset="0"/>
                <a:cs typeface="Tahoma" charset="0"/>
              </a:rPr>
              <a:t>way.</a:t>
            </a:r>
            <a:endParaRPr lang="en-US" sz="2400" dirty="0">
              <a:ea typeface="Tahoma" charset="0"/>
              <a:cs typeface="Tahoma" charset="0"/>
            </a:endParaRPr>
          </a:p>
        </p:txBody>
      </p:sp>
      <p:sp>
        <p:nvSpPr>
          <p:cNvPr id="9" name="Rettangolo 8"/>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371046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9" name="Immagin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pic>
        <p:nvPicPr>
          <p:cNvPr id="6" name="Immagine 5"/>
          <p:cNvPicPr>
            <a:picLocks noChangeAspect="1"/>
          </p:cNvPicPr>
          <p:nvPr/>
        </p:nvPicPr>
        <p:blipFill rotWithShape="1">
          <a:blip r:embed="rId8"/>
          <a:srcRect l="23911" t="38418" r="24150" b="22835"/>
          <a:stretch/>
        </p:blipFill>
        <p:spPr>
          <a:xfrm>
            <a:off x="619584" y="1657351"/>
            <a:ext cx="8418763" cy="3532887"/>
          </a:xfrm>
          <a:prstGeom prst="rect">
            <a:avLst/>
          </a:prstGeom>
        </p:spPr>
      </p:pic>
      <p:sp>
        <p:nvSpPr>
          <p:cNvPr id="7" name="Rectangle 1"/>
          <p:cNvSpPr txBox="1">
            <a:spLocks noChangeArrowheads="1"/>
          </p:cNvSpPr>
          <p:nvPr/>
        </p:nvSpPr>
        <p:spPr>
          <a:xfrm>
            <a:off x="619584" y="372133"/>
            <a:ext cx="7895766"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dirty="0">
                <a:latin typeface="Tahoma" charset="0"/>
                <a:ea typeface="Tahoma" charset="0"/>
                <a:cs typeface="Tahoma" charset="0"/>
              </a:rPr>
              <a:t>From Linear Economy to </a:t>
            </a:r>
            <a:r>
              <a:rPr lang="it-IT" sz="2800" b="1" dirty="0" err="1">
                <a:latin typeface="Tahoma" charset="0"/>
                <a:ea typeface="Tahoma" charset="0"/>
                <a:cs typeface="Tahoma" charset="0"/>
              </a:rPr>
              <a:t>Circular</a:t>
            </a:r>
            <a:r>
              <a:rPr lang="it-IT" sz="2800" b="1" dirty="0">
                <a:latin typeface="Tahoma" charset="0"/>
                <a:ea typeface="Tahoma" charset="0"/>
                <a:cs typeface="Tahoma" charset="0"/>
              </a:rPr>
              <a:t> Economy</a:t>
            </a:r>
            <a:endParaRPr lang="it-IT" sz="2800" dirty="0">
              <a:latin typeface="Tahoma" charset="0"/>
              <a:ea typeface="Tahoma" charset="0"/>
              <a:cs typeface="Tahoma" charset="0"/>
            </a:endParaRPr>
          </a:p>
        </p:txBody>
      </p:sp>
      <p:sp>
        <p:nvSpPr>
          <p:cNvPr id="8" name="Rectangle 1"/>
          <p:cNvSpPr txBox="1">
            <a:spLocks noChangeArrowheads="1"/>
          </p:cNvSpPr>
          <p:nvPr/>
        </p:nvSpPr>
        <p:spPr>
          <a:xfrm>
            <a:off x="619584" y="516902"/>
            <a:ext cx="9961330" cy="171132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200" b="1" dirty="0">
                <a:latin typeface="Tahoma" charset="0"/>
                <a:ea typeface="Tahoma" charset="0"/>
                <a:cs typeface="Tahoma" charset="0"/>
              </a:rPr>
              <a:t>Font: EEA Report No 2/2016, Circular economy in Europe. Developing the knowledge base</a:t>
            </a:r>
            <a:endParaRPr lang="it-IT" sz="1200" b="1" dirty="0">
              <a:latin typeface="Tahoma" charset="0"/>
              <a:ea typeface="Tahoma" charset="0"/>
              <a:cs typeface="Tahoma" charset="0"/>
            </a:endParaRPr>
          </a:p>
        </p:txBody>
      </p:sp>
      <p:sp>
        <p:nvSpPr>
          <p:cNvPr id="10" name="Rettangolo 9"/>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076380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8" name="Immagin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sp>
        <p:nvSpPr>
          <p:cNvPr id="6" name="Rectangle 1"/>
          <p:cNvSpPr txBox="1">
            <a:spLocks noChangeArrowheads="1"/>
          </p:cNvSpPr>
          <p:nvPr/>
        </p:nvSpPr>
        <p:spPr>
          <a:xfrm>
            <a:off x="813894" y="372133"/>
            <a:ext cx="9255936"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dirty="0" err="1">
                <a:latin typeface="Tahoma" charset="0"/>
                <a:ea typeface="Tahoma" charset="0"/>
                <a:cs typeface="Tahoma" charset="0"/>
              </a:rPr>
              <a:t>Food</a:t>
            </a:r>
            <a:r>
              <a:rPr lang="it-IT" sz="2800" b="1" dirty="0">
                <a:latin typeface="Tahoma" charset="0"/>
                <a:ea typeface="Tahoma" charset="0"/>
                <a:cs typeface="Tahoma" charset="0"/>
              </a:rPr>
              <a:t> and </a:t>
            </a:r>
            <a:r>
              <a:rPr lang="it-IT" sz="2800" b="1" dirty="0" err="1">
                <a:latin typeface="Tahoma" charset="0"/>
                <a:ea typeface="Tahoma" charset="0"/>
                <a:cs typeface="Tahoma" charset="0"/>
              </a:rPr>
              <a:t>sustainability</a:t>
            </a:r>
            <a:endParaRPr lang="it-IT" sz="2800" dirty="0">
              <a:latin typeface="Tahoma" charset="0"/>
              <a:ea typeface="Tahoma" charset="0"/>
              <a:cs typeface="Tahoma" charset="0"/>
            </a:endParaRPr>
          </a:p>
        </p:txBody>
      </p:sp>
      <p:pic>
        <p:nvPicPr>
          <p:cNvPr id="7" name="Immagin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7394" y="1910715"/>
            <a:ext cx="4755461" cy="2872171"/>
          </a:xfrm>
          <a:prstGeom prst="rect">
            <a:avLst/>
          </a:prstGeom>
        </p:spPr>
      </p:pic>
      <p:sp>
        <p:nvSpPr>
          <p:cNvPr id="3" name="Rettangolo 2"/>
          <p:cNvSpPr/>
          <p:nvPr/>
        </p:nvSpPr>
        <p:spPr>
          <a:xfrm>
            <a:off x="5732952" y="1777139"/>
            <a:ext cx="4247053" cy="3139321"/>
          </a:xfrm>
          <a:prstGeom prst="rect">
            <a:avLst/>
          </a:prstGeom>
        </p:spPr>
        <p:txBody>
          <a:bodyPr wrap="square">
            <a:spAutoFit/>
          </a:bodyPr>
          <a:lstStyle/>
          <a:p>
            <a:r>
              <a:rPr lang="en-US" b="1" dirty="0"/>
              <a:t>Sustainable diets </a:t>
            </a:r>
            <a:r>
              <a:rPr lang="en-US" dirty="0"/>
              <a:t>are those diets with low environmental impacts which contribute to food and nutrition security and to healthy life for present and future generations. Sustainable diets are protective and respectful of biodiversity and ecosystems, culturally acceptable, accessible, economically fair and affordable; nutritionally adequate, safe and healthy; while optimizing natural and human resources. </a:t>
            </a:r>
          </a:p>
        </p:txBody>
      </p:sp>
      <p:sp>
        <p:nvSpPr>
          <p:cNvPr id="10" name="Rettangolo 9"/>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09684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3" name="Immagine 2"/>
          <p:cNvPicPr>
            <a:picLocks noChangeAspect="1"/>
          </p:cNvPicPr>
          <p:nvPr/>
        </p:nvPicPr>
        <p:blipFill rotWithShape="1">
          <a:blip r:embed="rId5">
            <a:extLst>
              <a:ext uri="{28A0092B-C50C-407E-A947-70E740481C1C}">
                <a14:useLocalDpi xmlns:a14="http://schemas.microsoft.com/office/drawing/2010/main" val="0"/>
              </a:ext>
            </a:extLst>
          </a:blip>
          <a:srcRect b="24259"/>
          <a:stretch/>
        </p:blipFill>
        <p:spPr>
          <a:xfrm>
            <a:off x="1247607" y="0"/>
            <a:ext cx="9696786" cy="51943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815775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1"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 name="Immagine 1"/>
          <p:cNvPicPr>
            <a:picLocks noChangeAspect="1"/>
          </p:cNvPicPr>
          <p:nvPr/>
        </p:nvPicPr>
        <p:blipFill rotWithShape="1">
          <a:blip r:embed="rId5">
            <a:extLst>
              <a:ext uri="{28A0092B-C50C-407E-A947-70E740481C1C}">
                <a14:useLocalDpi xmlns:a14="http://schemas.microsoft.com/office/drawing/2010/main" val="0"/>
              </a:ext>
            </a:extLst>
          </a:blip>
          <a:srcRect b="31852"/>
          <a:stretch/>
        </p:blipFill>
        <p:spPr>
          <a:xfrm>
            <a:off x="1247607" y="0"/>
            <a:ext cx="9696786" cy="46736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790370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1"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 name="Immagine 1"/>
          <p:cNvPicPr>
            <a:picLocks noChangeAspect="1"/>
          </p:cNvPicPr>
          <p:nvPr/>
        </p:nvPicPr>
        <p:blipFill rotWithShape="1">
          <a:blip r:embed="rId5">
            <a:extLst>
              <a:ext uri="{28A0092B-C50C-407E-A947-70E740481C1C}">
                <a14:useLocalDpi xmlns:a14="http://schemas.microsoft.com/office/drawing/2010/main" val="0"/>
              </a:ext>
            </a:extLst>
          </a:blip>
          <a:srcRect b="17592"/>
          <a:stretch/>
        </p:blipFill>
        <p:spPr>
          <a:xfrm>
            <a:off x="1247607" y="0"/>
            <a:ext cx="9696786" cy="56515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435694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1"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 name="Immagine 1"/>
          <p:cNvPicPr>
            <a:picLocks noChangeAspect="1"/>
          </p:cNvPicPr>
          <p:nvPr/>
        </p:nvPicPr>
        <p:blipFill rotWithShape="1">
          <a:blip r:embed="rId5">
            <a:extLst>
              <a:ext uri="{28A0092B-C50C-407E-A947-70E740481C1C}">
                <a14:useLocalDpi xmlns:a14="http://schemas.microsoft.com/office/drawing/2010/main" val="0"/>
              </a:ext>
            </a:extLst>
          </a:blip>
          <a:srcRect b="18148"/>
          <a:stretch/>
        </p:blipFill>
        <p:spPr>
          <a:xfrm>
            <a:off x="1247607" y="0"/>
            <a:ext cx="9696786" cy="56134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86628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1"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 name="Immagine 1"/>
          <p:cNvPicPr>
            <a:picLocks noChangeAspect="1"/>
          </p:cNvPicPr>
          <p:nvPr/>
        </p:nvPicPr>
        <p:blipFill rotWithShape="1">
          <a:blip r:embed="rId5">
            <a:extLst>
              <a:ext uri="{28A0092B-C50C-407E-A947-70E740481C1C}">
                <a14:useLocalDpi xmlns:a14="http://schemas.microsoft.com/office/drawing/2010/main" val="0"/>
              </a:ext>
            </a:extLst>
          </a:blip>
          <a:srcRect b="17592"/>
          <a:stretch/>
        </p:blipFill>
        <p:spPr>
          <a:xfrm>
            <a:off x="1247607" y="0"/>
            <a:ext cx="9696786" cy="56515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39390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1"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 name="Immagine 1"/>
          <p:cNvPicPr>
            <a:picLocks noChangeAspect="1"/>
          </p:cNvPicPr>
          <p:nvPr/>
        </p:nvPicPr>
        <p:blipFill rotWithShape="1">
          <a:blip r:embed="rId5">
            <a:extLst>
              <a:ext uri="{28A0092B-C50C-407E-A947-70E740481C1C}">
                <a14:useLocalDpi xmlns:a14="http://schemas.microsoft.com/office/drawing/2010/main" val="0"/>
              </a:ext>
            </a:extLst>
          </a:blip>
          <a:srcRect b="18148"/>
          <a:stretch/>
        </p:blipFill>
        <p:spPr>
          <a:xfrm>
            <a:off x="1247607" y="0"/>
            <a:ext cx="9696786" cy="56134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216981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9" name="Immagin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sp>
        <p:nvSpPr>
          <p:cNvPr id="6" name="Rettangolo 5"/>
          <p:cNvSpPr/>
          <p:nvPr/>
        </p:nvSpPr>
        <p:spPr>
          <a:xfrm>
            <a:off x="619584" y="487011"/>
            <a:ext cx="3771900" cy="4747929"/>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Rectangle 1"/>
          <p:cNvSpPr txBox="1">
            <a:spLocks noChangeArrowheads="1"/>
          </p:cNvSpPr>
          <p:nvPr/>
        </p:nvSpPr>
        <p:spPr>
          <a:xfrm>
            <a:off x="848184" y="1683396"/>
            <a:ext cx="9255936" cy="21881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2400" dirty="0">
                <a:ea typeface="Tahoma" charset="0"/>
                <a:cs typeface="Tahoma" charset="0"/>
              </a:rPr>
              <a:t>The system </a:t>
            </a:r>
            <a:r>
              <a:rPr lang="en-US" sz="2400" dirty="0" smtClean="0">
                <a:ea typeface="Tahoma" charset="0"/>
                <a:cs typeface="Tahoma" charset="0"/>
              </a:rPr>
              <a:t>consists </a:t>
            </a:r>
            <a:r>
              <a:rPr lang="en-US" sz="2400" dirty="0">
                <a:ea typeface="Tahoma" charset="0"/>
                <a:cs typeface="Tahoma" charset="0"/>
              </a:rPr>
              <a:t>of a dishwasher integrated with an indoor planting device, to recycle wastewater from dishwasher for two parallel purposes: </a:t>
            </a:r>
          </a:p>
          <a:p>
            <a:pPr marL="342900" indent="-342900" algn="just">
              <a:buFont typeface="Arial" panose="020B0604020202020204" pitchFamily="34" charset="0"/>
              <a:buChar char="•"/>
            </a:pPr>
            <a:r>
              <a:rPr lang="en-US" sz="2400" dirty="0" smtClean="0">
                <a:ea typeface="Tahoma" charset="0"/>
                <a:cs typeface="Tahoma" charset="0"/>
              </a:rPr>
              <a:t>making </a:t>
            </a:r>
            <a:r>
              <a:rPr lang="en-US" sz="2400" dirty="0">
                <a:ea typeface="Tahoma" charset="0"/>
                <a:cs typeface="Tahoma" charset="0"/>
              </a:rPr>
              <a:t>available the organic nutrients present in waste water for the cultivation of vegetables in home environment; </a:t>
            </a:r>
          </a:p>
          <a:p>
            <a:pPr marL="342900" indent="-342900" algn="just">
              <a:buFont typeface="Arial" panose="020B0604020202020204" pitchFamily="34" charset="0"/>
              <a:buChar char="•"/>
            </a:pPr>
            <a:r>
              <a:rPr lang="en-US" sz="2400" dirty="0" smtClean="0">
                <a:ea typeface="Tahoma" charset="0"/>
                <a:cs typeface="Tahoma" charset="0"/>
              </a:rPr>
              <a:t>reusing </a:t>
            </a:r>
            <a:r>
              <a:rPr lang="en-US" sz="2400" dirty="0">
                <a:ea typeface="Tahoma" charset="0"/>
                <a:cs typeface="Tahoma" charset="0"/>
              </a:rPr>
              <a:t>the recycled water for following washing cycles.</a:t>
            </a:r>
          </a:p>
        </p:txBody>
      </p:sp>
      <p:sp>
        <p:nvSpPr>
          <p:cNvPr id="8" name="Rectangle 1"/>
          <p:cNvSpPr txBox="1">
            <a:spLocks noChangeArrowheads="1"/>
          </p:cNvSpPr>
          <p:nvPr/>
        </p:nvSpPr>
        <p:spPr>
          <a:xfrm>
            <a:off x="859613" y="372133"/>
            <a:ext cx="3868797"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dirty="0" smtClean="0">
                <a:latin typeface="Tahoma" charset="0"/>
                <a:ea typeface="Tahoma" charset="0"/>
                <a:cs typeface="Tahoma" charset="0"/>
              </a:rPr>
              <a:t>System </a:t>
            </a:r>
            <a:r>
              <a:rPr lang="it-IT" sz="2800" b="1" dirty="0" err="1" smtClean="0">
                <a:latin typeface="Tahoma" charset="0"/>
                <a:ea typeface="Tahoma" charset="0"/>
                <a:cs typeface="Tahoma" charset="0"/>
              </a:rPr>
              <a:t>description</a:t>
            </a:r>
            <a:endParaRPr lang="it-IT" sz="2800" dirty="0">
              <a:latin typeface="Tahoma" charset="0"/>
              <a:ea typeface="Tahoma" charset="0"/>
              <a:cs typeface="Tahoma" charset="0"/>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14023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3" name="Immagin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pic>
        <p:nvPicPr>
          <p:cNvPr id="6" name="Immagin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688961" y="16445"/>
            <a:ext cx="6658157" cy="6131771"/>
          </a:xfrm>
          <a:prstGeom prst="rect">
            <a:avLst/>
          </a:prstGeom>
        </p:spPr>
      </p:pic>
      <p:sp>
        <p:nvSpPr>
          <p:cNvPr id="11" name="Rettangolo 10"/>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850683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9" name="Immagin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sp>
        <p:nvSpPr>
          <p:cNvPr id="6" name="Rettangolo 5"/>
          <p:cNvSpPr/>
          <p:nvPr/>
        </p:nvSpPr>
        <p:spPr>
          <a:xfrm>
            <a:off x="619584" y="487011"/>
            <a:ext cx="3771900" cy="4747929"/>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Rectangle 1"/>
          <p:cNvSpPr txBox="1">
            <a:spLocks noChangeArrowheads="1"/>
          </p:cNvSpPr>
          <p:nvPr/>
        </p:nvSpPr>
        <p:spPr>
          <a:xfrm>
            <a:off x="848184" y="1683396"/>
            <a:ext cx="9255936" cy="21881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just">
              <a:buFont typeface="Arial" panose="020B0604020202020204" pitchFamily="34" charset="0"/>
              <a:buChar char="•"/>
            </a:pPr>
            <a:r>
              <a:rPr lang="en-US" sz="2400" dirty="0">
                <a:ea typeface="Tahoma" charset="0"/>
                <a:cs typeface="Tahoma" charset="0"/>
              </a:rPr>
              <a:t>benchmarking </a:t>
            </a:r>
            <a:r>
              <a:rPr lang="en-US" sz="2400" dirty="0" smtClean="0">
                <a:ea typeface="Tahoma" charset="0"/>
                <a:cs typeface="Tahoma" charset="0"/>
              </a:rPr>
              <a:t>through </a:t>
            </a:r>
            <a:r>
              <a:rPr lang="en-US" sz="2400" dirty="0">
                <a:ea typeface="Tahoma" charset="0"/>
                <a:cs typeface="Tahoma" charset="0"/>
              </a:rPr>
              <a:t>internet-based </a:t>
            </a:r>
            <a:r>
              <a:rPr lang="en-US" sz="2400" dirty="0" smtClean="0">
                <a:ea typeface="Tahoma" charset="0"/>
                <a:cs typeface="Tahoma" charset="0"/>
              </a:rPr>
              <a:t>research and </a:t>
            </a:r>
            <a:r>
              <a:rPr lang="en-US" sz="2400" dirty="0">
                <a:ea typeface="Tahoma" charset="0"/>
                <a:cs typeface="Tahoma" charset="0"/>
              </a:rPr>
              <a:t>field-research</a:t>
            </a:r>
          </a:p>
          <a:p>
            <a:pPr marL="342900" indent="-342900" algn="just">
              <a:buFont typeface="Arial" panose="020B0604020202020204" pitchFamily="34" charset="0"/>
              <a:buChar char="•"/>
            </a:pPr>
            <a:r>
              <a:rPr lang="en-US" sz="2400" dirty="0">
                <a:ea typeface="Tahoma" charset="0"/>
                <a:cs typeface="Tahoma" charset="0"/>
              </a:rPr>
              <a:t>c</a:t>
            </a:r>
            <a:r>
              <a:rPr lang="en-US" sz="2400" dirty="0" smtClean="0">
                <a:ea typeface="Tahoma" charset="0"/>
                <a:cs typeface="Tahoma" charset="0"/>
              </a:rPr>
              <a:t>onsumer habits and preferences study through secondary </a:t>
            </a:r>
            <a:r>
              <a:rPr lang="en-US" sz="2400" dirty="0">
                <a:ea typeface="Tahoma" charset="0"/>
                <a:cs typeface="Tahoma" charset="0"/>
              </a:rPr>
              <a:t>analysis of quantitative data and focus groups with consumers and </a:t>
            </a:r>
            <a:r>
              <a:rPr lang="en-US" sz="2400" dirty="0" smtClean="0">
                <a:ea typeface="Tahoma" charset="0"/>
                <a:cs typeface="Tahoma" charset="0"/>
              </a:rPr>
              <a:t>stakeholders </a:t>
            </a:r>
          </a:p>
          <a:p>
            <a:pPr marL="342900" indent="-342900" algn="just">
              <a:buFont typeface="Arial" panose="020B0604020202020204" pitchFamily="34" charset="0"/>
              <a:buChar char="•"/>
            </a:pPr>
            <a:r>
              <a:rPr lang="en-US" sz="2400" dirty="0" smtClean="0">
                <a:ea typeface="Tahoma" charset="0"/>
                <a:cs typeface="Tahoma" charset="0"/>
              </a:rPr>
              <a:t>co-design </a:t>
            </a:r>
            <a:r>
              <a:rPr lang="en-US" sz="2400" dirty="0">
                <a:ea typeface="Tahoma" charset="0"/>
                <a:cs typeface="Tahoma" charset="0"/>
              </a:rPr>
              <a:t>workshop to generate the system </a:t>
            </a:r>
            <a:r>
              <a:rPr lang="en-US" sz="2400" dirty="0" smtClean="0">
                <a:ea typeface="Tahoma" charset="0"/>
                <a:cs typeface="Tahoma" charset="0"/>
              </a:rPr>
              <a:t>concept</a:t>
            </a:r>
            <a:endParaRPr lang="en-US" sz="2400" dirty="0">
              <a:ea typeface="Tahoma" charset="0"/>
              <a:cs typeface="Tahoma" charset="0"/>
            </a:endParaRPr>
          </a:p>
          <a:p>
            <a:pPr marL="342900" indent="-342900" algn="just">
              <a:buFont typeface="Arial" panose="020B0604020202020204" pitchFamily="34" charset="0"/>
              <a:buChar char="•"/>
            </a:pPr>
            <a:r>
              <a:rPr lang="en-US" sz="2400" dirty="0">
                <a:ea typeface="Tahoma" charset="0"/>
                <a:cs typeface="Tahoma" charset="0"/>
              </a:rPr>
              <a:t>experimental prototype realization to test plants growth and user  interaction</a:t>
            </a:r>
          </a:p>
          <a:p>
            <a:pPr marL="342900" indent="-342900" algn="just">
              <a:buFont typeface="Arial" panose="020B0604020202020204" pitchFamily="34" charset="0"/>
              <a:buChar char="•"/>
            </a:pPr>
            <a:r>
              <a:rPr lang="en-US" sz="2400" dirty="0">
                <a:ea typeface="Tahoma" charset="0"/>
                <a:cs typeface="Tahoma" charset="0"/>
              </a:rPr>
              <a:t>f</a:t>
            </a:r>
            <a:r>
              <a:rPr lang="en-US" sz="2400" dirty="0" smtClean="0">
                <a:ea typeface="Tahoma" charset="0"/>
                <a:cs typeface="Tahoma" charset="0"/>
              </a:rPr>
              <a:t>inal user </a:t>
            </a:r>
            <a:r>
              <a:rPr lang="en-US" sz="2400" dirty="0">
                <a:ea typeface="Tahoma" charset="0"/>
                <a:cs typeface="Tahoma" charset="0"/>
              </a:rPr>
              <a:t>interface </a:t>
            </a:r>
            <a:r>
              <a:rPr lang="en-US" sz="2400" dirty="0" smtClean="0">
                <a:ea typeface="Tahoma" charset="0"/>
                <a:cs typeface="Tahoma" charset="0"/>
              </a:rPr>
              <a:t>and interaction system development</a:t>
            </a:r>
            <a:endParaRPr lang="en-US" sz="2400" dirty="0">
              <a:ea typeface="Tahoma" charset="0"/>
              <a:cs typeface="Tahoma" charset="0"/>
            </a:endParaRPr>
          </a:p>
          <a:p>
            <a:pPr marL="342900" indent="-342900" algn="just">
              <a:buFont typeface="Arial" panose="020B0604020202020204" pitchFamily="34" charset="0"/>
              <a:buChar char="•"/>
            </a:pPr>
            <a:r>
              <a:rPr lang="en-US" sz="2400" dirty="0" smtClean="0">
                <a:ea typeface="Tahoma" charset="0"/>
                <a:cs typeface="Tahoma" charset="0"/>
              </a:rPr>
              <a:t>user trials</a:t>
            </a:r>
            <a:endParaRPr lang="en-US" sz="2400" dirty="0">
              <a:ea typeface="Tahoma" charset="0"/>
              <a:cs typeface="Tahoma" charset="0"/>
            </a:endParaRPr>
          </a:p>
        </p:txBody>
      </p:sp>
      <p:sp>
        <p:nvSpPr>
          <p:cNvPr id="8" name="Rectangle 1"/>
          <p:cNvSpPr txBox="1">
            <a:spLocks noChangeArrowheads="1"/>
          </p:cNvSpPr>
          <p:nvPr/>
        </p:nvSpPr>
        <p:spPr>
          <a:xfrm>
            <a:off x="859613" y="372133"/>
            <a:ext cx="3868797"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err="1" smtClean="0">
                <a:latin typeface="Tahoma" charset="0"/>
                <a:ea typeface="Tahoma" charset="0"/>
                <a:cs typeface="Tahoma" charset="0"/>
              </a:rPr>
              <a:t>Research</a:t>
            </a:r>
            <a:r>
              <a:rPr lang="it-IT" sz="2800" b="1" smtClean="0">
                <a:latin typeface="Tahoma" charset="0"/>
                <a:ea typeface="Tahoma" charset="0"/>
                <a:cs typeface="Tahoma" charset="0"/>
              </a:rPr>
              <a:t> steps</a:t>
            </a:r>
            <a:endParaRPr lang="it-IT" sz="2800" dirty="0">
              <a:latin typeface="Tahoma" charset="0"/>
              <a:ea typeface="Tahoma" charset="0"/>
              <a:cs typeface="Tahoma" charset="0"/>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50985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14" name="Immagin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pic>
        <p:nvPicPr>
          <p:cNvPr id="6" name="Immagin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819266" y="2256698"/>
            <a:ext cx="3348993" cy="2511742"/>
          </a:xfrm>
          <a:prstGeom prst="rect">
            <a:avLst/>
          </a:prstGeom>
        </p:spPr>
      </p:pic>
      <p:pic>
        <p:nvPicPr>
          <p:cNvPr id="7" name="Immagine 6"/>
          <p:cNvPicPr>
            <a:picLocks noChangeAspect="1"/>
          </p:cNvPicPr>
          <p:nvPr/>
        </p:nvPicPr>
        <p:blipFill rotWithShape="1">
          <a:blip r:embed="rId9"/>
          <a:srcRect l="1650" t="34166" r="76564" b="21667"/>
          <a:stretch/>
        </p:blipFill>
        <p:spPr>
          <a:xfrm>
            <a:off x="917602" y="1704461"/>
            <a:ext cx="2320289" cy="3616208"/>
          </a:xfrm>
          <a:prstGeom prst="rect">
            <a:avLst/>
          </a:prstGeom>
        </p:spPr>
      </p:pic>
      <p:pic>
        <p:nvPicPr>
          <p:cNvPr id="8" name="Immagine 7"/>
          <p:cNvPicPr>
            <a:picLocks noChangeAspect="1"/>
          </p:cNvPicPr>
          <p:nvPr/>
        </p:nvPicPr>
        <p:blipFill rotWithShape="1">
          <a:blip r:embed="rId10"/>
          <a:srcRect l="4601" t="41667" r="66955" b="21333"/>
          <a:stretch/>
        </p:blipFill>
        <p:spPr>
          <a:xfrm>
            <a:off x="5814077" y="1803781"/>
            <a:ext cx="3348991" cy="3348991"/>
          </a:xfrm>
          <a:prstGeom prst="rect">
            <a:avLst/>
          </a:prstGeom>
        </p:spPr>
      </p:pic>
      <p:sp>
        <p:nvSpPr>
          <p:cNvPr id="9" name="Rectangle 1"/>
          <p:cNvSpPr txBox="1">
            <a:spLocks noChangeArrowheads="1"/>
          </p:cNvSpPr>
          <p:nvPr/>
        </p:nvSpPr>
        <p:spPr>
          <a:xfrm>
            <a:off x="859614" y="372133"/>
            <a:ext cx="10867566"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dirty="0" err="1" smtClean="0">
                <a:latin typeface="Tahoma" charset="0"/>
                <a:ea typeface="Tahoma" charset="0"/>
                <a:cs typeface="Tahoma" charset="0"/>
              </a:rPr>
              <a:t>Benchmarking</a:t>
            </a:r>
            <a:r>
              <a:rPr lang="it-IT" sz="2800" b="1" dirty="0" smtClean="0">
                <a:latin typeface="Tahoma" charset="0"/>
                <a:ea typeface="Tahoma" charset="0"/>
                <a:cs typeface="Tahoma" charset="0"/>
              </a:rPr>
              <a:t> and </a:t>
            </a:r>
            <a:r>
              <a:rPr lang="it-IT" sz="2800" b="1" dirty="0" err="1" smtClean="0">
                <a:latin typeface="Tahoma" charset="0"/>
                <a:ea typeface="Tahoma" charset="0"/>
                <a:cs typeface="Tahoma" charset="0"/>
              </a:rPr>
              <a:t>field</a:t>
            </a:r>
            <a:r>
              <a:rPr lang="it-IT" sz="2800" b="1" dirty="0" smtClean="0">
                <a:latin typeface="Tahoma" charset="0"/>
                <a:ea typeface="Tahoma" charset="0"/>
                <a:cs typeface="Tahoma" charset="0"/>
              </a:rPr>
              <a:t> </a:t>
            </a:r>
            <a:r>
              <a:rPr lang="it-IT" sz="2800" b="1" dirty="0" err="1" smtClean="0">
                <a:latin typeface="Tahoma" charset="0"/>
                <a:ea typeface="Tahoma" charset="0"/>
                <a:cs typeface="Tahoma" charset="0"/>
              </a:rPr>
              <a:t>research</a:t>
            </a:r>
            <a:r>
              <a:rPr lang="it-IT" sz="2800" b="1" dirty="0">
                <a:latin typeface="Tahoma" charset="0"/>
                <a:ea typeface="Tahoma" charset="0"/>
                <a:cs typeface="Tahoma" charset="0"/>
              </a:rPr>
              <a:t/>
            </a:r>
            <a:br>
              <a:rPr lang="it-IT" sz="2800" b="1" dirty="0">
                <a:latin typeface="Tahoma" charset="0"/>
                <a:ea typeface="Tahoma" charset="0"/>
                <a:cs typeface="Tahoma" charset="0"/>
              </a:rPr>
            </a:br>
            <a:endParaRPr lang="it-IT" sz="2500" dirty="0">
              <a:ea typeface="Tahoma" charset="0"/>
              <a:cs typeface="Tahoma" charset="0"/>
            </a:endParaRPr>
          </a:p>
        </p:txBody>
      </p:sp>
      <p:sp>
        <p:nvSpPr>
          <p:cNvPr id="10" name="Rectangle 1"/>
          <p:cNvSpPr txBox="1">
            <a:spLocks noChangeArrowheads="1"/>
          </p:cNvSpPr>
          <p:nvPr/>
        </p:nvSpPr>
        <p:spPr>
          <a:xfrm>
            <a:off x="9227511" y="4170344"/>
            <a:ext cx="2654684" cy="134236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600" b="1" dirty="0"/>
              <a:t>A. Wall system solution</a:t>
            </a:r>
            <a:r>
              <a:rPr lang="en-US" sz="1600" b="1" dirty="0">
                <a:ea typeface="Tahoma" charset="0"/>
                <a:cs typeface="Tahoma" charset="0"/>
              </a:rPr>
              <a:t>               B. Kitchen integrated solutions        C. Compact solution</a:t>
            </a:r>
          </a:p>
        </p:txBody>
      </p:sp>
      <p:sp>
        <p:nvSpPr>
          <p:cNvPr id="11" name="Rectangle 1"/>
          <p:cNvSpPr txBox="1">
            <a:spLocks noChangeArrowheads="1"/>
          </p:cNvSpPr>
          <p:nvPr/>
        </p:nvSpPr>
        <p:spPr>
          <a:xfrm>
            <a:off x="911592" y="5117169"/>
            <a:ext cx="396508" cy="35720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600" b="1" dirty="0"/>
              <a:t>A</a:t>
            </a:r>
            <a:endParaRPr lang="en-US" sz="1600" b="1" dirty="0">
              <a:ea typeface="Tahoma" charset="0"/>
              <a:cs typeface="Tahoma" charset="0"/>
            </a:endParaRPr>
          </a:p>
        </p:txBody>
      </p:sp>
      <p:sp>
        <p:nvSpPr>
          <p:cNvPr id="12" name="Rectangle 1"/>
          <p:cNvSpPr txBox="1">
            <a:spLocks noChangeArrowheads="1"/>
          </p:cNvSpPr>
          <p:nvPr/>
        </p:nvSpPr>
        <p:spPr>
          <a:xfrm>
            <a:off x="3173448" y="5129741"/>
            <a:ext cx="396508" cy="35720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600" b="1" dirty="0"/>
              <a:t>B</a:t>
            </a:r>
            <a:endParaRPr lang="en-US" sz="1600" b="1" dirty="0">
              <a:ea typeface="Tahoma" charset="0"/>
              <a:cs typeface="Tahoma" charset="0"/>
            </a:endParaRPr>
          </a:p>
        </p:txBody>
      </p:sp>
      <p:sp>
        <p:nvSpPr>
          <p:cNvPr id="13" name="Rectangle 1"/>
          <p:cNvSpPr txBox="1">
            <a:spLocks noChangeArrowheads="1"/>
          </p:cNvSpPr>
          <p:nvPr/>
        </p:nvSpPr>
        <p:spPr>
          <a:xfrm>
            <a:off x="5747851" y="5097362"/>
            <a:ext cx="396508" cy="35720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600" b="1" dirty="0"/>
              <a:t>C</a:t>
            </a:r>
            <a:endParaRPr lang="en-US" sz="1600" b="1" dirty="0">
              <a:ea typeface="Tahoma" charset="0"/>
              <a:cs typeface="Tahoma" charset="0"/>
            </a:endParaRPr>
          </a:p>
        </p:txBody>
      </p:sp>
      <p:sp>
        <p:nvSpPr>
          <p:cNvPr id="15" name="Rettangolo 14"/>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19" name="Audio 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00359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10" name="Immagin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sp>
        <p:nvSpPr>
          <p:cNvPr id="6" name="Rectangle 1"/>
          <p:cNvSpPr txBox="1">
            <a:spLocks noChangeArrowheads="1"/>
          </p:cNvSpPr>
          <p:nvPr/>
        </p:nvSpPr>
        <p:spPr>
          <a:xfrm>
            <a:off x="859614" y="372133"/>
            <a:ext cx="8352966"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dirty="0" smtClean="0">
                <a:latin typeface="Tahoma" charset="0"/>
                <a:ea typeface="Tahoma" charset="0"/>
                <a:cs typeface="Tahoma" charset="0"/>
              </a:rPr>
              <a:t>Focus </a:t>
            </a:r>
            <a:r>
              <a:rPr lang="it-IT" sz="2800" b="1" dirty="0" err="1" smtClean="0">
                <a:latin typeface="Tahoma" charset="0"/>
                <a:ea typeface="Tahoma" charset="0"/>
                <a:cs typeface="Tahoma" charset="0"/>
              </a:rPr>
              <a:t>group</a:t>
            </a:r>
            <a:r>
              <a:rPr lang="it-IT" sz="2800" b="1" dirty="0" smtClean="0">
                <a:latin typeface="Tahoma" charset="0"/>
                <a:ea typeface="Tahoma" charset="0"/>
                <a:cs typeface="Tahoma" charset="0"/>
              </a:rPr>
              <a:t> and </a:t>
            </a:r>
            <a:r>
              <a:rPr lang="it-IT" sz="2800" b="1" dirty="0" err="1" smtClean="0">
                <a:latin typeface="Tahoma" charset="0"/>
                <a:ea typeface="Tahoma" charset="0"/>
                <a:cs typeface="Tahoma" charset="0"/>
              </a:rPr>
              <a:t>secondary</a:t>
            </a:r>
            <a:r>
              <a:rPr lang="it-IT" sz="2800" b="1" dirty="0" smtClean="0">
                <a:latin typeface="Tahoma" charset="0"/>
                <a:ea typeface="Tahoma" charset="0"/>
                <a:cs typeface="Tahoma" charset="0"/>
              </a:rPr>
              <a:t> data </a:t>
            </a:r>
            <a:r>
              <a:rPr lang="it-IT" sz="2800" b="1" dirty="0" err="1" smtClean="0">
                <a:latin typeface="Tahoma" charset="0"/>
                <a:ea typeface="Tahoma" charset="0"/>
                <a:cs typeface="Tahoma" charset="0"/>
              </a:rPr>
              <a:t>analysis</a:t>
            </a:r>
            <a:r>
              <a:rPr lang="it-IT" sz="2800" b="1" dirty="0">
                <a:latin typeface="Tahoma" charset="0"/>
                <a:ea typeface="Tahoma" charset="0"/>
                <a:cs typeface="Tahoma" charset="0"/>
              </a:rPr>
              <a:t/>
            </a:r>
            <a:br>
              <a:rPr lang="it-IT" sz="2800" b="1" dirty="0">
                <a:latin typeface="Tahoma" charset="0"/>
                <a:ea typeface="Tahoma" charset="0"/>
                <a:cs typeface="Tahoma" charset="0"/>
              </a:rPr>
            </a:br>
            <a:endParaRPr lang="it-IT" sz="2500" dirty="0">
              <a:ea typeface="Tahoma" charset="0"/>
              <a:cs typeface="Tahoma" charset="0"/>
            </a:endParaRPr>
          </a:p>
        </p:txBody>
      </p:sp>
      <p:sp>
        <p:nvSpPr>
          <p:cNvPr id="7" name="Rectangle 1"/>
          <p:cNvSpPr txBox="1">
            <a:spLocks noChangeArrowheads="1"/>
          </p:cNvSpPr>
          <p:nvPr/>
        </p:nvSpPr>
        <p:spPr>
          <a:xfrm>
            <a:off x="8745810" y="2485985"/>
            <a:ext cx="3003098" cy="19431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dirty="0"/>
              <a:t>The interviewees and focus-group showed a </a:t>
            </a:r>
            <a:r>
              <a:rPr lang="en-US" sz="2000" b="1" dirty="0"/>
              <a:t>clear interest in sustainability issues</a:t>
            </a:r>
            <a:r>
              <a:rPr lang="en-US" sz="2000" dirty="0"/>
              <a:t>, confessed struggling with </a:t>
            </a:r>
            <a:r>
              <a:rPr lang="en-US" sz="2000" b="1" dirty="0"/>
              <a:t>enacting sustainable behavior.</a:t>
            </a:r>
          </a:p>
          <a:p>
            <a:pPr algn="just"/>
            <a:endParaRPr lang="en-US" sz="2000" b="1" dirty="0">
              <a:ea typeface="Tahoma" charset="0"/>
              <a:cs typeface="Tahoma" charset="0"/>
            </a:endParaRPr>
          </a:p>
          <a:p>
            <a:r>
              <a:rPr lang="en-US" sz="2000" dirty="0"/>
              <a:t>Secondary data analysis highlighted that Italian families owning a </a:t>
            </a:r>
            <a:r>
              <a:rPr lang="en-US" sz="2000" b="1" dirty="0"/>
              <a:t>dishwasher use </a:t>
            </a:r>
            <a:r>
              <a:rPr lang="en-US" sz="2000" dirty="0"/>
              <a:t>it a mean of around </a:t>
            </a:r>
            <a:r>
              <a:rPr lang="en-US" sz="2000" b="1" dirty="0"/>
              <a:t>4 times a week</a:t>
            </a:r>
            <a:endParaRPr lang="en-US" sz="2000" b="1" dirty="0">
              <a:ea typeface="Tahoma" charset="0"/>
              <a:cs typeface="Tahoma" charset="0"/>
            </a:endParaRPr>
          </a:p>
        </p:txBody>
      </p:sp>
      <p:pic>
        <p:nvPicPr>
          <p:cNvPr id="8" name="Immagin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4506" y="1962469"/>
            <a:ext cx="3986844" cy="2990133"/>
          </a:xfrm>
          <a:prstGeom prst="rect">
            <a:avLst/>
          </a:prstGeom>
        </p:spPr>
      </p:pic>
      <p:pic>
        <p:nvPicPr>
          <p:cNvPr id="9" name="Immagin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05158" y="1978304"/>
            <a:ext cx="3986844" cy="2990133"/>
          </a:xfrm>
          <a:prstGeom prst="rect">
            <a:avLst/>
          </a:prstGeom>
        </p:spPr>
      </p:pic>
      <p:sp>
        <p:nvSpPr>
          <p:cNvPr id="11" name="Rettangolo 10"/>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13" name="Audio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5122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9" name="Immagin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pic>
        <p:nvPicPr>
          <p:cNvPr id="6" name="Immagine 5"/>
          <p:cNvPicPr>
            <a:picLocks noChangeAspect="1"/>
          </p:cNvPicPr>
          <p:nvPr/>
        </p:nvPicPr>
        <p:blipFill rotWithShape="1">
          <a:blip r:embed="rId9"/>
          <a:srcRect l="13737" t="55167" r="39370" b="16333"/>
          <a:stretch/>
        </p:blipFill>
        <p:spPr>
          <a:xfrm>
            <a:off x="859614" y="2011681"/>
            <a:ext cx="6325449" cy="2955333"/>
          </a:xfrm>
          <a:prstGeom prst="rect">
            <a:avLst/>
          </a:prstGeom>
        </p:spPr>
      </p:pic>
      <p:sp>
        <p:nvSpPr>
          <p:cNvPr id="7" name="Rectangle 1"/>
          <p:cNvSpPr txBox="1">
            <a:spLocks noChangeArrowheads="1"/>
          </p:cNvSpPr>
          <p:nvPr/>
        </p:nvSpPr>
        <p:spPr>
          <a:xfrm>
            <a:off x="7569024" y="1348483"/>
            <a:ext cx="3723816" cy="42341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dirty="0"/>
              <a:t>According to the results emerged during the experimental and UCD phase the system was developed.</a:t>
            </a:r>
          </a:p>
          <a:p>
            <a:pPr algn="just"/>
            <a:endParaRPr lang="en-US" sz="2000" dirty="0">
              <a:ea typeface="Tahoma" charset="0"/>
              <a:cs typeface="Tahoma" charset="0"/>
            </a:endParaRPr>
          </a:p>
          <a:p>
            <a:r>
              <a:rPr lang="it-IT" sz="2000" dirty="0"/>
              <a:t>The </a:t>
            </a:r>
            <a:r>
              <a:rPr lang="it-IT" sz="2000" dirty="0" err="1"/>
              <a:t>wall-system</a:t>
            </a:r>
            <a:r>
              <a:rPr lang="it-IT" sz="2000" dirty="0"/>
              <a:t> </a:t>
            </a:r>
            <a:r>
              <a:rPr lang="it-IT" sz="2000" dirty="0" err="1"/>
              <a:t>solution</a:t>
            </a:r>
            <a:r>
              <a:rPr lang="it-IT" sz="2000" dirty="0"/>
              <a:t> </a:t>
            </a:r>
            <a:r>
              <a:rPr lang="it-IT" sz="2000" dirty="0" err="1" smtClean="0"/>
              <a:t>integrated</a:t>
            </a:r>
            <a:r>
              <a:rPr lang="it-IT" sz="2000" dirty="0" smtClean="0"/>
              <a:t> </a:t>
            </a:r>
            <a:r>
              <a:rPr lang="en-US" sz="2000" dirty="0" smtClean="0"/>
              <a:t>into </a:t>
            </a:r>
            <a:r>
              <a:rPr lang="en-US" sz="2000" dirty="0"/>
              <a:t>the kitchen has been chosen, as the best solution compared to those analyzed in the </a:t>
            </a:r>
            <a:r>
              <a:rPr lang="it-IT" sz="2000" dirty="0" err="1"/>
              <a:t>benchmarking</a:t>
            </a:r>
            <a:r>
              <a:rPr lang="it-IT" sz="2000" dirty="0"/>
              <a:t> </a:t>
            </a:r>
            <a:r>
              <a:rPr lang="it-IT" sz="2000" dirty="0" err="1"/>
              <a:t>phase</a:t>
            </a:r>
            <a:r>
              <a:rPr lang="it-IT" sz="2000" dirty="0"/>
              <a:t>.</a:t>
            </a:r>
            <a:endParaRPr lang="en-US" sz="2000" dirty="0">
              <a:ea typeface="Tahoma" charset="0"/>
              <a:cs typeface="Tahoma" charset="0"/>
            </a:endParaRPr>
          </a:p>
        </p:txBody>
      </p:sp>
      <p:sp>
        <p:nvSpPr>
          <p:cNvPr id="8" name="Rectangle 1"/>
          <p:cNvSpPr txBox="1">
            <a:spLocks noChangeArrowheads="1"/>
          </p:cNvSpPr>
          <p:nvPr/>
        </p:nvSpPr>
        <p:spPr>
          <a:xfrm>
            <a:off x="859614" y="372133"/>
            <a:ext cx="7895766"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dirty="0" err="1">
                <a:latin typeface="Tahoma" charset="0"/>
                <a:ea typeface="Tahoma" charset="0"/>
                <a:cs typeface="Tahoma" charset="0"/>
              </a:rPr>
              <a:t>Concept</a:t>
            </a:r>
            <a:endParaRPr lang="it-IT" sz="2800" dirty="0">
              <a:latin typeface="Tahoma" charset="0"/>
              <a:ea typeface="Tahoma" charset="0"/>
              <a:cs typeface="Tahoma" charset="0"/>
            </a:endParaRPr>
          </a:p>
        </p:txBody>
      </p:sp>
      <p:sp>
        <p:nvSpPr>
          <p:cNvPr id="10" name="Rettangolo 9"/>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01433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3" name="Immagin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pic>
        <p:nvPicPr>
          <p:cNvPr id="10" name="Immagin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75428" y="221993"/>
            <a:ext cx="6162418" cy="5720673"/>
          </a:xfrm>
          <a:prstGeom prst="rect">
            <a:avLst/>
          </a:prstGeom>
        </p:spPr>
      </p:pic>
      <p:sp>
        <p:nvSpPr>
          <p:cNvPr id="11" name="Rectangle 1"/>
          <p:cNvSpPr txBox="1">
            <a:spLocks noChangeArrowheads="1"/>
          </p:cNvSpPr>
          <p:nvPr/>
        </p:nvSpPr>
        <p:spPr>
          <a:xfrm>
            <a:off x="859614" y="372133"/>
            <a:ext cx="7895766"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dirty="0" err="1" smtClean="0">
                <a:latin typeface="Tahoma" charset="0"/>
                <a:ea typeface="Tahoma" charset="0"/>
                <a:cs typeface="Tahoma" charset="0"/>
              </a:rPr>
              <a:t>Prototype</a:t>
            </a:r>
            <a:endParaRPr lang="it-IT" sz="2800" dirty="0">
              <a:latin typeface="Tahoma" charset="0"/>
              <a:ea typeface="Tahoma" charset="0"/>
              <a:cs typeface="Tahoma" charset="0"/>
            </a:endParaRPr>
          </a:p>
        </p:txBody>
      </p:sp>
      <p:sp>
        <p:nvSpPr>
          <p:cNvPr id="13" name="Rettangolo 12"/>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442209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3" name="Immagin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sp>
        <p:nvSpPr>
          <p:cNvPr id="11" name="Rectangle 1"/>
          <p:cNvSpPr txBox="1">
            <a:spLocks noChangeArrowheads="1"/>
          </p:cNvSpPr>
          <p:nvPr/>
        </p:nvSpPr>
        <p:spPr>
          <a:xfrm>
            <a:off x="859614" y="372133"/>
            <a:ext cx="7895766"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dirty="0" err="1" smtClean="0">
                <a:latin typeface="Tahoma" charset="0"/>
                <a:ea typeface="Tahoma" charset="0"/>
                <a:cs typeface="Tahoma" charset="0"/>
              </a:rPr>
              <a:t>Workflow</a:t>
            </a:r>
            <a:endParaRPr lang="it-IT" sz="2800" dirty="0">
              <a:latin typeface="Tahoma" charset="0"/>
              <a:ea typeface="Tahoma" charset="0"/>
              <a:cs typeface="Tahoma" charset="0"/>
            </a:endParaRPr>
          </a:p>
        </p:txBody>
      </p:sp>
      <p:pic>
        <p:nvPicPr>
          <p:cNvPr id="12" name="Immagine 11"/>
          <p:cNvPicPr/>
          <p:nvPr/>
        </p:nvPicPr>
        <p:blipFill rotWithShape="1">
          <a:blip r:embed="rId9"/>
          <a:srcRect l="22926" t="26511" r="24731" b="21911"/>
          <a:stretch/>
        </p:blipFill>
        <p:spPr bwMode="auto">
          <a:xfrm>
            <a:off x="2839549" y="564247"/>
            <a:ext cx="7832462" cy="4984462"/>
          </a:xfrm>
          <a:prstGeom prst="rect">
            <a:avLst/>
          </a:prstGeom>
          <a:ln>
            <a:noFill/>
          </a:ln>
          <a:extLst>
            <a:ext uri="{53640926-AAD7-44D8-BBD7-CCE9431645EC}">
              <a14:shadowObscured xmlns:a14="http://schemas.microsoft.com/office/drawing/2010/main"/>
            </a:ext>
          </a:extLst>
        </p:spPr>
      </p:pic>
      <p:sp>
        <p:nvSpPr>
          <p:cNvPr id="13" name="Rettangolo 12"/>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300544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5815806"/>
            <a:ext cx="1536700" cy="864394"/>
          </a:xfrm>
          <a:prstGeom prst="rect">
            <a:avLst/>
          </a:prstGeom>
        </p:spPr>
      </p:pic>
      <p:pic>
        <p:nvPicPr>
          <p:cNvPr id="4" name="Immagin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152" y="5905103"/>
            <a:ext cx="685800" cy="685800"/>
          </a:xfrm>
          <a:prstGeom prst="rect">
            <a:avLst/>
          </a:prstGeom>
        </p:spPr>
      </p:pic>
      <p:pic>
        <p:nvPicPr>
          <p:cNvPr id="5" name="Immagin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099" y="5958284"/>
            <a:ext cx="1582249" cy="579437"/>
          </a:xfrm>
          <a:prstGeom prst="rect">
            <a:avLst/>
          </a:prstGeom>
        </p:spPr>
      </p:pic>
      <p:pic>
        <p:nvPicPr>
          <p:cNvPr id="9" name="Immagin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28"/>
            <a:ext cx="12192000" cy="6854572"/>
          </a:xfrm>
          <a:prstGeom prst="rect">
            <a:avLst/>
          </a:prstGeom>
        </p:spPr>
      </p:pic>
      <p:sp>
        <p:nvSpPr>
          <p:cNvPr id="6" name="Rettangolo 5"/>
          <p:cNvSpPr/>
          <p:nvPr/>
        </p:nvSpPr>
        <p:spPr>
          <a:xfrm>
            <a:off x="619584" y="487011"/>
            <a:ext cx="3771900" cy="4747929"/>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Rectangle 1"/>
          <p:cNvSpPr txBox="1">
            <a:spLocks noChangeArrowheads="1"/>
          </p:cNvSpPr>
          <p:nvPr/>
        </p:nvSpPr>
        <p:spPr>
          <a:xfrm>
            <a:off x="848184" y="1683396"/>
            <a:ext cx="9255936" cy="21881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2400" dirty="0">
                <a:ea typeface="Tahoma" charset="0"/>
                <a:cs typeface="Tahoma" charset="0"/>
              </a:rPr>
              <a:t>The research is still going on and the next steps will focus </a:t>
            </a:r>
            <a:r>
              <a:rPr lang="en-US" sz="2400" dirty="0" smtClean="0">
                <a:ea typeface="Tahoma" charset="0"/>
                <a:cs typeface="Tahoma" charset="0"/>
              </a:rPr>
              <a:t>on:</a:t>
            </a:r>
          </a:p>
          <a:p>
            <a:pPr marL="342900" indent="-342900" algn="just">
              <a:buFont typeface="Arial" panose="020B0604020202020204" pitchFamily="34" charset="0"/>
              <a:buChar char="•"/>
            </a:pPr>
            <a:r>
              <a:rPr lang="en-US" sz="2400" dirty="0" smtClean="0">
                <a:ea typeface="Tahoma" charset="0"/>
                <a:cs typeface="Tahoma" charset="0"/>
              </a:rPr>
              <a:t>iterative </a:t>
            </a:r>
            <a:r>
              <a:rPr lang="en-US" sz="2400" dirty="0">
                <a:ea typeface="Tahoma" charset="0"/>
                <a:cs typeface="Tahoma" charset="0"/>
              </a:rPr>
              <a:t>prototyping and refinements of the digital </a:t>
            </a:r>
            <a:r>
              <a:rPr lang="en-US" sz="2400" dirty="0" smtClean="0">
                <a:ea typeface="Tahoma" charset="0"/>
                <a:cs typeface="Tahoma" charset="0"/>
              </a:rPr>
              <a:t>interfaces,</a:t>
            </a:r>
          </a:p>
          <a:p>
            <a:pPr marL="342900" indent="-342900" algn="just">
              <a:buFont typeface="Arial" panose="020B0604020202020204" pitchFamily="34" charset="0"/>
              <a:buChar char="•"/>
            </a:pPr>
            <a:r>
              <a:rPr lang="en-US" sz="2400" dirty="0" smtClean="0">
                <a:ea typeface="Tahoma" charset="0"/>
                <a:cs typeface="Tahoma" charset="0"/>
              </a:rPr>
              <a:t>investigation </a:t>
            </a:r>
            <a:r>
              <a:rPr lang="en-US" sz="2400" dirty="0">
                <a:ea typeface="Tahoma" charset="0"/>
                <a:cs typeface="Tahoma" charset="0"/>
              </a:rPr>
              <a:t>of the quality of the final organic </a:t>
            </a:r>
            <a:r>
              <a:rPr lang="en-US" sz="2400" dirty="0" smtClean="0">
                <a:ea typeface="Tahoma" charset="0"/>
                <a:cs typeface="Tahoma" charset="0"/>
              </a:rPr>
              <a:t>products,</a:t>
            </a:r>
            <a:endParaRPr lang="en-US" sz="2400" dirty="0">
              <a:ea typeface="Tahoma" charset="0"/>
              <a:cs typeface="Tahoma" charset="0"/>
            </a:endParaRPr>
          </a:p>
          <a:p>
            <a:pPr marL="342900" indent="-342900" algn="just">
              <a:buFont typeface="Arial" panose="020B0604020202020204" pitchFamily="34" charset="0"/>
              <a:buChar char="•"/>
            </a:pPr>
            <a:r>
              <a:rPr lang="en-US" sz="2400" dirty="0">
                <a:ea typeface="Tahoma" charset="0"/>
                <a:cs typeface="Tahoma" charset="0"/>
              </a:rPr>
              <a:t>d</a:t>
            </a:r>
            <a:r>
              <a:rPr lang="en-US" sz="2400" dirty="0" smtClean="0">
                <a:ea typeface="Tahoma" charset="0"/>
                <a:cs typeface="Tahoma" charset="0"/>
              </a:rPr>
              <a:t>efinition of the technical </a:t>
            </a:r>
            <a:r>
              <a:rPr lang="en-US" sz="2400" dirty="0">
                <a:ea typeface="Tahoma" charset="0"/>
                <a:cs typeface="Tahoma" charset="0"/>
              </a:rPr>
              <a:t>characteristics of the system.</a:t>
            </a:r>
          </a:p>
        </p:txBody>
      </p:sp>
      <p:sp>
        <p:nvSpPr>
          <p:cNvPr id="8" name="Rectangle 1"/>
          <p:cNvSpPr txBox="1">
            <a:spLocks noChangeArrowheads="1"/>
          </p:cNvSpPr>
          <p:nvPr/>
        </p:nvSpPr>
        <p:spPr>
          <a:xfrm>
            <a:off x="859613" y="372133"/>
            <a:ext cx="3868797" cy="12852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2800" b="1" dirty="0" err="1" smtClean="0">
                <a:latin typeface="Tahoma" charset="0"/>
                <a:ea typeface="Tahoma" charset="0"/>
                <a:cs typeface="Tahoma" charset="0"/>
              </a:rPr>
              <a:t>Conclusions</a:t>
            </a:r>
            <a:endParaRPr lang="it-IT" sz="2800" dirty="0">
              <a:latin typeface="Tahoma" charset="0"/>
              <a:ea typeface="Tahoma" charset="0"/>
              <a:cs typeface="Tahoma" charset="0"/>
            </a:endParaRPr>
          </a:p>
        </p:txBody>
      </p:sp>
      <p:sp>
        <p:nvSpPr>
          <p:cNvPr id="10" name="Rettangolo 9"/>
          <p:cNvSpPr/>
          <p:nvPr/>
        </p:nvSpPr>
        <p:spPr>
          <a:xfrm>
            <a:off x="2257778" y="6299200"/>
            <a:ext cx="6841066" cy="55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007677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1649</TotalTime>
  <Words>583</Words>
  <Application>Microsoft Office PowerPoint</Application>
  <PresentationFormat>Widescreen</PresentationFormat>
  <Paragraphs>66</Paragraphs>
  <Slides>20</Slides>
  <Notes>16</Notes>
  <HiddenSlides>0</HiddenSlides>
  <MMClips>20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20</vt:i4>
      </vt:variant>
    </vt:vector>
  </HeadingPairs>
  <TitlesOfParts>
    <vt:vector size="26" baseType="lpstr">
      <vt:lpstr>Arial</vt:lpstr>
      <vt:lpstr>Calibri</vt:lpstr>
      <vt:lpstr>Calibri Light</vt:lpstr>
      <vt:lpstr>Tahoma</vt:lpstr>
      <vt:lpstr>Times New Roman</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lab movimento</dc:creator>
  <cp:lastModifiedBy>Fiamma</cp:lastModifiedBy>
  <cp:revision>55</cp:revision>
  <dcterms:created xsi:type="dcterms:W3CDTF">2018-06-22T09:41:00Z</dcterms:created>
  <dcterms:modified xsi:type="dcterms:W3CDTF">2019-04-02T17:56:49Z</dcterms:modified>
</cp:coreProperties>
</file>